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5" r:id="rId2"/>
    <p:sldId id="394" r:id="rId3"/>
    <p:sldId id="396" r:id="rId4"/>
    <p:sldId id="397" r:id="rId5"/>
    <p:sldId id="392" r:id="rId6"/>
    <p:sldId id="39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AB0B0"/>
    <a:srgbClr val="BC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3548" autoAdjust="0"/>
  </p:normalViewPr>
  <p:slideViewPr>
    <p:cSldViewPr>
      <p:cViewPr>
        <p:scale>
          <a:sx n="69" d="100"/>
          <a:sy n="69" d="100"/>
        </p:scale>
        <p:origin x="118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7BE58-0C50-4123-A0F9-66FF834B433D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BA0A2-5C70-4C1A-AA03-F96DD83A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2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5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0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9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8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3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2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8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9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B6AF-54A7-4762-9ADB-6D90AF31C392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1ADF-31E5-4E52-99D8-CF7EC68F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752" y="1772816"/>
            <a:ext cx="9073008" cy="2736304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PROMIS 2</a:t>
            </a:r>
            <a:r>
              <a:rPr lang="en-GB" sz="4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workshop </a:t>
            </a:r>
            <a:b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“Modelling and design Photonics”</a:t>
            </a:r>
            <a:b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Cadiz 18-20 May 2016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6453336"/>
            <a:ext cx="2133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PhD</a:t>
            </a:r>
            <a:r>
              <a:rPr lang="it-IT" sz="1200" b="1" dirty="0" smtClean="0"/>
              <a:t> student: Flavio Nucciarelli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2588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/>
          <p:nvPr/>
        </p:nvSpPr>
        <p:spPr>
          <a:xfrm>
            <a:off x="899593" y="25460"/>
            <a:ext cx="824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Characterization of APD devices suplied by </a:t>
            </a:r>
          </a:p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Sheffield University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9921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it-IT" sz="1200" dirty="0"/>
          </a:p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 for APD 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Sheffiled APD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Colloidal   Ga NPs</a:t>
            </a:r>
          </a:p>
          <a:p>
            <a:endParaRPr lang="it-IT" sz="1200" dirty="0" smtClean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NPs  effect on APD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Plasmonic lens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36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9" y="1354758"/>
            <a:ext cx="3734495" cy="221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6505506" y="1777183"/>
            <a:ext cx="1954926" cy="1373124"/>
            <a:chOff x="6372200" y="836712"/>
            <a:chExt cx="2239468" cy="16197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836712"/>
              <a:ext cx="2239468" cy="1619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16215" y="861814"/>
              <a:ext cx="432048" cy="326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23221" y="1226194"/>
              <a:ext cx="432048" cy="326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240" y="1917324"/>
              <a:ext cx="4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870126" y="6368417"/>
            <a:ext cx="3609340" cy="2405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Fig: I</a:t>
            </a:r>
            <a:r>
              <a:rPr lang="en-US" sz="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related to sensors area and perimeter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89" y="3947924"/>
            <a:ext cx="4658995" cy="2402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3582" y="4068784"/>
            <a:ext cx="2397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We characterize the dark current of </a:t>
            </a:r>
            <a:r>
              <a:rPr lang="es-ES" sz="1400" b="1" i="1" dirty="0"/>
              <a:t>InGaAs/InAlAs </a:t>
            </a:r>
            <a:r>
              <a:rPr lang="es-ES" sz="1400" b="1" i="1" dirty="0" smtClean="0"/>
              <a:t>APD </a:t>
            </a:r>
            <a:r>
              <a:rPr lang="es-ES" sz="1400" dirty="0" err="1" smtClean="0"/>
              <a:t>devices</a:t>
            </a:r>
            <a:r>
              <a:rPr lang="es-ES" sz="1400" dirty="0" smtClean="0"/>
              <a:t> </a:t>
            </a:r>
            <a:r>
              <a:rPr lang="es-ES" sz="1400" dirty="0" err="1" smtClean="0"/>
              <a:t>supplied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</a:t>
            </a:r>
            <a:r>
              <a:rPr lang="es-ES" sz="1400" dirty="0" err="1" smtClean="0"/>
              <a:t>Sheffiled</a:t>
            </a:r>
            <a:r>
              <a:rPr lang="es-ES" sz="1400" dirty="0" smtClean="0"/>
              <a:t> </a:t>
            </a:r>
            <a:r>
              <a:rPr lang="es-ES" sz="1400" dirty="0" err="1" smtClean="0"/>
              <a:t>university</a:t>
            </a:r>
            <a:r>
              <a:rPr lang="es-ES" sz="1400" dirty="0" smtClean="0"/>
              <a:t> 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dirty="0" err="1" smtClean="0"/>
              <a:t>It</a:t>
            </a:r>
            <a:r>
              <a:rPr lang="es-ES" sz="1400" dirty="0" smtClean="0"/>
              <a:t> </a:t>
            </a:r>
            <a:r>
              <a:rPr lang="es-ES" sz="1400" dirty="0" err="1" smtClean="0"/>
              <a:t>was</a:t>
            </a:r>
            <a:r>
              <a:rPr lang="es-ES" sz="1400" dirty="0" smtClean="0"/>
              <a:t> </a:t>
            </a:r>
            <a:r>
              <a:rPr lang="es-ES" sz="1400" dirty="0" err="1" smtClean="0"/>
              <a:t>observed</a:t>
            </a:r>
            <a:r>
              <a:rPr lang="es-ES" sz="1400" dirty="0" smtClean="0"/>
              <a:t> </a:t>
            </a:r>
            <a:r>
              <a:rPr lang="es-ES" sz="1400" dirty="0" err="1" smtClean="0"/>
              <a:t>how</a:t>
            </a:r>
            <a:r>
              <a:rPr lang="es-ES" sz="1400" dirty="0" smtClean="0"/>
              <a:t> </a:t>
            </a:r>
            <a:r>
              <a:rPr lang="en-US" sz="1400" dirty="0"/>
              <a:t>sidewalls leakage may be the most significant contribution to the dark current level in the devices</a:t>
            </a:r>
          </a:p>
        </p:txBody>
      </p:sp>
    </p:spTree>
    <p:extLst>
      <p:ext uri="{BB962C8B-B14F-4D97-AF65-F5344CB8AC3E}">
        <p14:creationId xmlns:p14="http://schemas.microsoft.com/office/powerpoint/2010/main" val="40399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/>
          <p:nvPr/>
        </p:nvSpPr>
        <p:spPr>
          <a:xfrm>
            <a:off x="899593" y="25460"/>
            <a:ext cx="824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Gallium nanoparticles colloidal </a:t>
            </a:r>
          </a:p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synthesis and investigation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22" y="4551459"/>
            <a:ext cx="2930889" cy="2082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36" y="4541878"/>
            <a:ext cx="2929488" cy="2091802"/>
          </a:xfrm>
          <a:prstGeom prst="rect">
            <a:avLst/>
          </a:prstGeom>
        </p:spPr>
      </p:pic>
      <p:grpSp>
        <p:nvGrpSpPr>
          <p:cNvPr id="199" name="Group 198"/>
          <p:cNvGrpSpPr/>
          <p:nvPr/>
        </p:nvGrpSpPr>
        <p:grpSpPr>
          <a:xfrm>
            <a:off x="1259632" y="1438293"/>
            <a:ext cx="7927726" cy="2653592"/>
            <a:chOff x="1259632" y="1438293"/>
            <a:chExt cx="7927726" cy="2653592"/>
          </a:xfrm>
        </p:grpSpPr>
        <p:sp>
          <p:nvSpPr>
            <p:cNvPr id="15" name="Freeform 14"/>
            <p:cNvSpPr/>
            <p:nvPr/>
          </p:nvSpPr>
          <p:spPr>
            <a:xfrm>
              <a:off x="8447961" y="3517489"/>
              <a:ext cx="72997" cy="214611"/>
            </a:xfrm>
            <a:custGeom>
              <a:avLst/>
              <a:gdLst>
                <a:gd name="connsiteX0" fmla="*/ 6183 w 177633"/>
                <a:gd name="connsiteY0" fmla="*/ 9329 h 282383"/>
                <a:gd name="connsiteX1" fmla="*/ 158583 w 177633"/>
                <a:gd name="connsiteY1" fmla="*/ 9329 h 282383"/>
                <a:gd name="connsiteX2" fmla="*/ 152233 w 177633"/>
                <a:gd name="connsiteY2" fmla="*/ 34729 h 282383"/>
                <a:gd name="connsiteX3" fmla="*/ 126833 w 177633"/>
                <a:gd name="connsiteY3" fmla="*/ 72829 h 282383"/>
                <a:gd name="connsiteX4" fmla="*/ 126833 w 177633"/>
                <a:gd name="connsiteY4" fmla="*/ 142679 h 282383"/>
                <a:gd name="connsiteX5" fmla="*/ 133183 w 177633"/>
                <a:gd name="connsiteY5" fmla="*/ 174429 h 282383"/>
                <a:gd name="connsiteX6" fmla="*/ 152233 w 177633"/>
                <a:gd name="connsiteY6" fmla="*/ 231579 h 282383"/>
                <a:gd name="connsiteX7" fmla="*/ 158583 w 177633"/>
                <a:gd name="connsiteY7" fmla="*/ 250629 h 282383"/>
                <a:gd name="connsiteX8" fmla="*/ 177633 w 177633"/>
                <a:gd name="connsiteY8" fmla="*/ 263329 h 282383"/>
                <a:gd name="connsiteX9" fmla="*/ 158583 w 177633"/>
                <a:gd name="connsiteY9" fmla="*/ 276029 h 282383"/>
                <a:gd name="connsiteX10" fmla="*/ 88733 w 177633"/>
                <a:gd name="connsiteY10" fmla="*/ 276029 h 282383"/>
                <a:gd name="connsiteX11" fmla="*/ 69683 w 177633"/>
                <a:gd name="connsiteY11" fmla="*/ 269679 h 282383"/>
                <a:gd name="connsiteX12" fmla="*/ 25233 w 177633"/>
                <a:gd name="connsiteY12" fmla="*/ 263329 h 282383"/>
                <a:gd name="connsiteX13" fmla="*/ 18883 w 177633"/>
                <a:gd name="connsiteY13" fmla="*/ 244279 h 282383"/>
                <a:gd name="connsiteX14" fmla="*/ 37933 w 177633"/>
                <a:gd name="connsiteY14" fmla="*/ 174429 h 282383"/>
                <a:gd name="connsiteX15" fmla="*/ 44283 w 177633"/>
                <a:gd name="connsiteY15" fmla="*/ 155379 h 282383"/>
                <a:gd name="connsiteX16" fmla="*/ 31583 w 177633"/>
                <a:gd name="connsiteY16" fmla="*/ 28379 h 282383"/>
                <a:gd name="connsiteX17" fmla="*/ 6183 w 177633"/>
                <a:gd name="connsiteY17" fmla="*/ 9329 h 28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633" h="282383">
                  <a:moveTo>
                    <a:pt x="6183" y="9329"/>
                  </a:moveTo>
                  <a:cubicBezTo>
                    <a:pt x="27350" y="6154"/>
                    <a:pt x="89089" y="-9975"/>
                    <a:pt x="158583" y="9329"/>
                  </a:cubicBezTo>
                  <a:cubicBezTo>
                    <a:pt x="166992" y="11665"/>
                    <a:pt x="154631" y="26338"/>
                    <a:pt x="152233" y="34729"/>
                  </a:cubicBezTo>
                  <a:cubicBezTo>
                    <a:pt x="144881" y="60460"/>
                    <a:pt x="148150" y="51512"/>
                    <a:pt x="126833" y="72829"/>
                  </a:cubicBezTo>
                  <a:cubicBezTo>
                    <a:pt x="115531" y="106734"/>
                    <a:pt x="118519" y="88638"/>
                    <a:pt x="126833" y="142679"/>
                  </a:cubicBezTo>
                  <a:cubicBezTo>
                    <a:pt x="128474" y="153346"/>
                    <a:pt x="130343" y="164016"/>
                    <a:pt x="133183" y="174429"/>
                  </a:cubicBezTo>
                  <a:lnTo>
                    <a:pt x="152233" y="231579"/>
                  </a:lnTo>
                  <a:cubicBezTo>
                    <a:pt x="154350" y="237929"/>
                    <a:pt x="153014" y="246916"/>
                    <a:pt x="158583" y="250629"/>
                  </a:cubicBezTo>
                  <a:lnTo>
                    <a:pt x="177633" y="263329"/>
                  </a:lnTo>
                  <a:cubicBezTo>
                    <a:pt x="171283" y="267562"/>
                    <a:pt x="165729" y="273349"/>
                    <a:pt x="158583" y="276029"/>
                  </a:cubicBezTo>
                  <a:cubicBezTo>
                    <a:pt x="131012" y="286368"/>
                    <a:pt x="117433" y="282407"/>
                    <a:pt x="88733" y="276029"/>
                  </a:cubicBezTo>
                  <a:cubicBezTo>
                    <a:pt x="82199" y="274577"/>
                    <a:pt x="76247" y="270992"/>
                    <a:pt x="69683" y="269679"/>
                  </a:cubicBezTo>
                  <a:cubicBezTo>
                    <a:pt x="55007" y="266744"/>
                    <a:pt x="40050" y="265446"/>
                    <a:pt x="25233" y="263329"/>
                  </a:cubicBezTo>
                  <a:cubicBezTo>
                    <a:pt x="23116" y="256979"/>
                    <a:pt x="18883" y="250972"/>
                    <a:pt x="18883" y="244279"/>
                  </a:cubicBezTo>
                  <a:cubicBezTo>
                    <a:pt x="18883" y="226328"/>
                    <a:pt x="32953" y="189370"/>
                    <a:pt x="37933" y="174429"/>
                  </a:cubicBezTo>
                  <a:lnTo>
                    <a:pt x="44283" y="155379"/>
                  </a:lnTo>
                  <a:cubicBezTo>
                    <a:pt x="43912" y="149070"/>
                    <a:pt x="48148" y="61510"/>
                    <a:pt x="31583" y="28379"/>
                  </a:cubicBezTo>
                  <a:cubicBezTo>
                    <a:pt x="24403" y="14019"/>
                    <a:pt x="-14984" y="12504"/>
                    <a:pt x="6183" y="93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188587" y="3530138"/>
              <a:ext cx="138159" cy="214611"/>
            </a:xfrm>
            <a:custGeom>
              <a:avLst/>
              <a:gdLst>
                <a:gd name="connsiteX0" fmla="*/ 6183 w 177633"/>
                <a:gd name="connsiteY0" fmla="*/ 9329 h 282383"/>
                <a:gd name="connsiteX1" fmla="*/ 158583 w 177633"/>
                <a:gd name="connsiteY1" fmla="*/ 9329 h 282383"/>
                <a:gd name="connsiteX2" fmla="*/ 152233 w 177633"/>
                <a:gd name="connsiteY2" fmla="*/ 34729 h 282383"/>
                <a:gd name="connsiteX3" fmla="*/ 126833 w 177633"/>
                <a:gd name="connsiteY3" fmla="*/ 72829 h 282383"/>
                <a:gd name="connsiteX4" fmla="*/ 126833 w 177633"/>
                <a:gd name="connsiteY4" fmla="*/ 142679 h 282383"/>
                <a:gd name="connsiteX5" fmla="*/ 133183 w 177633"/>
                <a:gd name="connsiteY5" fmla="*/ 174429 h 282383"/>
                <a:gd name="connsiteX6" fmla="*/ 152233 w 177633"/>
                <a:gd name="connsiteY6" fmla="*/ 231579 h 282383"/>
                <a:gd name="connsiteX7" fmla="*/ 158583 w 177633"/>
                <a:gd name="connsiteY7" fmla="*/ 250629 h 282383"/>
                <a:gd name="connsiteX8" fmla="*/ 177633 w 177633"/>
                <a:gd name="connsiteY8" fmla="*/ 263329 h 282383"/>
                <a:gd name="connsiteX9" fmla="*/ 158583 w 177633"/>
                <a:gd name="connsiteY9" fmla="*/ 276029 h 282383"/>
                <a:gd name="connsiteX10" fmla="*/ 88733 w 177633"/>
                <a:gd name="connsiteY10" fmla="*/ 276029 h 282383"/>
                <a:gd name="connsiteX11" fmla="*/ 69683 w 177633"/>
                <a:gd name="connsiteY11" fmla="*/ 269679 h 282383"/>
                <a:gd name="connsiteX12" fmla="*/ 25233 w 177633"/>
                <a:gd name="connsiteY12" fmla="*/ 263329 h 282383"/>
                <a:gd name="connsiteX13" fmla="*/ 18883 w 177633"/>
                <a:gd name="connsiteY13" fmla="*/ 244279 h 282383"/>
                <a:gd name="connsiteX14" fmla="*/ 37933 w 177633"/>
                <a:gd name="connsiteY14" fmla="*/ 174429 h 282383"/>
                <a:gd name="connsiteX15" fmla="*/ 44283 w 177633"/>
                <a:gd name="connsiteY15" fmla="*/ 155379 h 282383"/>
                <a:gd name="connsiteX16" fmla="*/ 31583 w 177633"/>
                <a:gd name="connsiteY16" fmla="*/ 28379 h 282383"/>
                <a:gd name="connsiteX17" fmla="*/ 6183 w 177633"/>
                <a:gd name="connsiteY17" fmla="*/ 9329 h 28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633" h="282383">
                  <a:moveTo>
                    <a:pt x="6183" y="9329"/>
                  </a:moveTo>
                  <a:cubicBezTo>
                    <a:pt x="27350" y="6154"/>
                    <a:pt x="89089" y="-9975"/>
                    <a:pt x="158583" y="9329"/>
                  </a:cubicBezTo>
                  <a:cubicBezTo>
                    <a:pt x="166992" y="11665"/>
                    <a:pt x="154631" y="26338"/>
                    <a:pt x="152233" y="34729"/>
                  </a:cubicBezTo>
                  <a:cubicBezTo>
                    <a:pt x="144881" y="60460"/>
                    <a:pt x="148150" y="51512"/>
                    <a:pt x="126833" y="72829"/>
                  </a:cubicBezTo>
                  <a:cubicBezTo>
                    <a:pt x="115531" y="106734"/>
                    <a:pt x="118519" y="88638"/>
                    <a:pt x="126833" y="142679"/>
                  </a:cubicBezTo>
                  <a:cubicBezTo>
                    <a:pt x="128474" y="153346"/>
                    <a:pt x="130343" y="164016"/>
                    <a:pt x="133183" y="174429"/>
                  </a:cubicBezTo>
                  <a:lnTo>
                    <a:pt x="152233" y="231579"/>
                  </a:lnTo>
                  <a:cubicBezTo>
                    <a:pt x="154350" y="237929"/>
                    <a:pt x="153014" y="246916"/>
                    <a:pt x="158583" y="250629"/>
                  </a:cubicBezTo>
                  <a:lnTo>
                    <a:pt x="177633" y="263329"/>
                  </a:lnTo>
                  <a:cubicBezTo>
                    <a:pt x="171283" y="267562"/>
                    <a:pt x="165729" y="273349"/>
                    <a:pt x="158583" y="276029"/>
                  </a:cubicBezTo>
                  <a:cubicBezTo>
                    <a:pt x="131012" y="286368"/>
                    <a:pt x="117433" y="282407"/>
                    <a:pt x="88733" y="276029"/>
                  </a:cubicBezTo>
                  <a:cubicBezTo>
                    <a:pt x="82199" y="274577"/>
                    <a:pt x="76247" y="270992"/>
                    <a:pt x="69683" y="269679"/>
                  </a:cubicBezTo>
                  <a:cubicBezTo>
                    <a:pt x="55007" y="266744"/>
                    <a:pt x="40050" y="265446"/>
                    <a:pt x="25233" y="263329"/>
                  </a:cubicBezTo>
                  <a:cubicBezTo>
                    <a:pt x="23116" y="256979"/>
                    <a:pt x="18883" y="250972"/>
                    <a:pt x="18883" y="244279"/>
                  </a:cubicBezTo>
                  <a:cubicBezTo>
                    <a:pt x="18883" y="226328"/>
                    <a:pt x="32953" y="189370"/>
                    <a:pt x="37933" y="174429"/>
                  </a:cubicBezTo>
                  <a:lnTo>
                    <a:pt x="44283" y="155379"/>
                  </a:lnTo>
                  <a:cubicBezTo>
                    <a:pt x="43912" y="149070"/>
                    <a:pt x="48148" y="61510"/>
                    <a:pt x="31583" y="28379"/>
                  </a:cubicBezTo>
                  <a:cubicBezTo>
                    <a:pt x="24403" y="14019"/>
                    <a:pt x="-14984" y="12504"/>
                    <a:pt x="6183" y="93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48368" y="3517486"/>
              <a:ext cx="102809" cy="218057"/>
            </a:xfrm>
            <a:custGeom>
              <a:avLst/>
              <a:gdLst>
                <a:gd name="connsiteX0" fmla="*/ 6183 w 177633"/>
                <a:gd name="connsiteY0" fmla="*/ 9329 h 282383"/>
                <a:gd name="connsiteX1" fmla="*/ 158583 w 177633"/>
                <a:gd name="connsiteY1" fmla="*/ 9329 h 282383"/>
                <a:gd name="connsiteX2" fmla="*/ 152233 w 177633"/>
                <a:gd name="connsiteY2" fmla="*/ 34729 h 282383"/>
                <a:gd name="connsiteX3" fmla="*/ 126833 w 177633"/>
                <a:gd name="connsiteY3" fmla="*/ 72829 h 282383"/>
                <a:gd name="connsiteX4" fmla="*/ 126833 w 177633"/>
                <a:gd name="connsiteY4" fmla="*/ 142679 h 282383"/>
                <a:gd name="connsiteX5" fmla="*/ 133183 w 177633"/>
                <a:gd name="connsiteY5" fmla="*/ 174429 h 282383"/>
                <a:gd name="connsiteX6" fmla="*/ 152233 w 177633"/>
                <a:gd name="connsiteY6" fmla="*/ 231579 h 282383"/>
                <a:gd name="connsiteX7" fmla="*/ 158583 w 177633"/>
                <a:gd name="connsiteY7" fmla="*/ 250629 h 282383"/>
                <a:gd name="connsiteX8" fmla="*/ 177633 w 177633"/>
                <a:gd name="connsiteY8" fmla="*/ 263329 h 282383"/>
                <a:gd name="connsiteX9" fmla="*/ 158583 w 177633"/>
                <a:gd name="connsiteY9" fmla="*/ 276029 h 282383"/>
                <a:gd name="connsiteX10" fmla="*/ 88733 w 177633"/>
                <a:gd name="connsiteY10" fmla="*/ 276029 h 282383"/>
                <a:gd name="connsiteX11" fmla="*/ 69683 w 177633"/>
                <a:gd name="connsiteY11" fmla="*/ 269679 h 282383"/>
                <a:gd name="connsiteX12" fmla="*/ 25233 w 177633"/>
                <a:gd name="connsiteY12" fmla="*/ 263329 h 282383"/>
                <a:gd name="connsiteX13" fmla="*/ 18883 w 177633"/>
                <a:gd name="connsiteY13" fmla="*/ 244279 h 282383"/>
                <a:gd name="connsiteX14" fmla="*/ 37933 w 177633"/>
                <a:gd name="connsiteY14" fmla="*/ 174429 h 282383"/>
                <a:gd name="connsiteX15" fmla="*/ 44283 w 177633"/>
                <a:gd name="connsiteY15" fmla="*/ 155379 h 282383"/>
                <a:gd name="connsiteX16" fmla="*/ 31583 w 177633"/>
                <a:gd name="connsiteY16" fmla="*/ 28379 h 282383"/>
                <a:gd name="connsiteX17" fmla="*/ 6183 w 177633"/>
                <a:gd name="connsiteY17" fmla="*/ 9329 h 28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633" h="282383">
                  <a:moveTo>
                    <a:pt x="6183" y="9329"/>
                  </a:moveTo>
                  <a:cubicBezTo>
                    <a:pt x="27350" y="6154"/>
                    <a:pt x="89089" y="-9975"/>
                    <a:pt x="158583" y="9329"/>
                  </a:cubicBezTo>
                  <a:cubicBezTo>
                    <a:pt x="166992" y="11665"/>
                    <a:pt x="154631" y="26338"/>
                    <a:pt x="152233" y="34729"/>
                  </a:cubicBezTo>
                  <a:cubicBezTo>
                    <a:pt x="144881" y="60460"/>
                    <a:pt x="148150" y="51512"/>
                    <a:pt x="126833" y="72829"/>
                  </a:cubicBezTo>
                  <a:cubicBezTo>
                    <a:pt x="115531" y="106734"/>
                    <a:pt x="118519" y="88638"/>
                    <a:pt x="126833" y="142679"/>
                  </a:cubicBezTo>
                  <a:cubicBezTo>
                    <a:pt x="128474" y="153346"/>
                    <a:pt x="130343" y="164016"/>
                    <a:pt x="133183" y="174429"/>
                  </a:cubicBezTo>
                  <a:lnTo>
                    <a:pt x="152233" y="231579"/>
                  </a:lnTo>
                  <a:cubicBezTo>
                    <a:pt x="154350" y="237929"/>
                    <a:pt x="153014" y="246916"/>
                    <a:pt x="158583" y="250629"/>
                  </a:cubicBezTo>
                  <a:lnTo>
                    <a:pt x="177633" y="263329"/>
                  </a:lnTo>
                  <a:cubicBezTo>
                    <a:pt x="171283" y="267562"/>
                    <a:pt x="165729" y="273349"/>
                    <a:pt x="158583" y="276029"/>
                  </a:cubicBezTo>
                  <a:cubicBezTo>
                    <a:pt x="131012" y="286368"/>
                    <a:pt x="117433" y="282407"/>
                    <a:pt x="88733" y="276029"/>
                  </a:cubicBezTo>
                  <a:cubicBezTo>
                    <a:pt x="82199" y="274577"/>
                    <a:pt x="76247" y="270992"/>
                    <a:pt x="69683" y="269679"/>
                  </a:cubicBezTo>
                  <a:cubicBezTo>
                    <a:pt x="55007" y="266744"/>
                    <a:pt x="40050" y="265446"/>
                    <a:pt x="25233" y="263329"/>
                  </a:cubicBezTo>
                  <a:cubicBezTo>
                    <a:pt x="23116" y="256979"/>
                    <a:pt x="18883" y="250972"/>
                    <a:pt x="18883" y="244279"/>
                  </a:cubicBezTo>
                  <a:cubicBezTo>
                    <a:pt x="18883" y="226328"/>
                    <a:pt x="32953" y="189370"/>
                    <a:pt x="37933" y="174429"/>
                  </a:cubicBezTo>
                  <a:lnTo>
                    <a:pt x="44283" y="155379"/>
                  </a:lnTo>
                  <a:cubicBezTo>
                    <a:pt x="43912" y="149070"/>
                    <a:pt x="48148" y="61510"/>
                    <a:pt x="31583" y="28379"/>
                  </a:cubicBezTo>
                  <a:cubicBezTo>
                    <a:pt x="24403" y="14019"/>
                    <a:pt x="-14984" y="12504"/>
                    <a:pt x="6183" y="93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85076" y="3521753"/>
              <a:ext cx="138159" cy="214611"/>
            </a:xfrm>
            <a:custGeom>
              <a:avLst/>
              <a:gdLst>
                <a:gd name="connsiteX0" fmla="*/ 6183 w 177633"/>
                <a:gd name="connsiteY0" fmla="*/ 9329 h 282383"/>
                <a:gd name="connsiteX1" fmla="*/ 158583 w 177633"/>
                <a:gd name="connsiteY1" fmla="*/ 9329 h 282383"/>
                <a:gd name="connsiteX2" fmla="*/ 152233 w 177633"/>
                <a:gd name="connsiteY2" fmla="*/ 34729 h 282383"/>
                <a:gd name="connsiteX3" fmla="*/ 126833 w 177633"/>
                <a:gd name="connsiteY3" fmla="*/ 72829 h 282383"/>
                <a:gd name="connsiteX4" fmla="*/ 126833 w 177633"/>
                <a:gd name="connsiteY4" fmla="*/ 142679 h 282383"/>
                <a:gd name="connsiteX5" fmla="*/ 133183 w 177633"/>
                <a:gd name="connsiteY5" fmla="*/ 174429 h 282383"/>
                <a:gd name="connsiteX6" fmla="*/ 152233 w 177633"/>
                <a:gd name="connsiteY6" fmla="*/ 231579 h 282383"/>
                <a:gd name="connsiteX7" fmla="*/ 158583 w 177633"/>
                <a:gd name="connsiteY7" fmla="*/ 250629 h 282383"/>
                <a:gd name="connsiteX8" fmla="*/ 177633 w 177633"/>
                <a:gd name="connsiteY8" fmla="*/ 263329 h 282383"/>
                <a:gd name="connsiteX9" fmla="*/ 158583 w 177633"/>
                <a:gd name="connsiteY9" fmla="*/ 276029 h 282383"/>
                <a:gd name="connsiteX10" fmla="*/ 88733 w 177633"/>
                <a:gd name="connsiteY10" fmla="*/ 276029 h 282383"/>
                <a:gd name="connsiteX11" fmla="*/ 69683 w 177633"/>
                <a:gd name="connsiteY11" fmla="*/ 269679 h 282383"/>
                <a:gd name="connsiteX12" fmla="*/ 25233 w 177633"/>
                <a:gd name="connsiteY12" fmla="*/ 263329 h 282383"/>
                <a:gd name="connsiteX13" fmla="*/ 18883 w 177633"/>
                <a:gd name="connsiteY13" fmla="*/ 244279 h 282383"/>
                <a:gd name="connsiteX14" fmla="*/ 37933 w 177633"/>
                <a:gd name="connsiteY14" fmla="*/ 174429 h 282383"/>
                <a:gd name="connsiteX15" fmla="*/ 44283 w 177633"/>
                <a:gd name="connsiteY15" fmla="*/ 155379 h 282383"/>
                <a:gd name="connsiteX16" fmla="*/ 31583 w 177633"/>
                <a:gd name="connsiteY16" fmla="*/ 28379 h 282383"/>
                <a:gd name="connsiteX17" fmla="*/ 6183 w 177633"/>
                <a:gd name="connsiteY17" fmla="*/ 9329 h 28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633" h="282383">
                  <a:moveTo>
                    <a:pt x="6183" y="9329"/>
                  </a:moveTo>
                  <a:cubicBezTo>
                    <a:pt x="27350" y="6154"/>
                    <a:pt x="89089" y="-9975"/>
                    <a:pt x="158583" y="9329"/>
                  </a:cubicBezTo>
                  <a:cubicBezTo>
                    <a:pt x="166992" y="11665"/>
                    <a:pt x="154631" y="26338"/>
                    <a:pt x="152233" y="34729"/>
                  </a:cubicBezTo>
                  <a:cubicBezTo>
                    <a:pt x="144881" y="60460"/>
                    <a:pt x="148150" y="51512"/>
                    <a:pt x="126833" y="72829"/>
                  </a:cubicBezTo>
                  <a:cubicBezTo>
                    <a:pt x="115531" y="106734"/>
                    <a:pt x="118519" y="88638"/>
                    <a:pt x="126833" y="142679"/>
                  </a:cubicBezTo>
                  <a:cubicBezTo>
                    <a:pt x="128474" y="153346"/>
                    <a:pt x="130343" y="164016"/>
                    <a:pt x="133183" y="174429"/>
                  </a:cubicBezTo>
                  <a:lnTo>
                    <a:pt x="152233" y="231579"/>
                  </a:lnTo>
                  <a:cubicBezTo>
                    <a:pt x="154350" y="237929"/>
                    <a:pt x="153014" y="246916"/>
                    <a:pt x="158583" y="250629"/>
                  </a:cubicBezTo>
                  <a:lnTo>
                    <a:pt x="177633" y="263329"/>
                  </a:lnTo>
                  <a:cubicBezTo>
                    <a:pt x="171283" y="267562"/>
                    <a:pt x="165729" y="273349"/>
                    <a:pt x="158583" y="276029"/>
                  </a:cubicBezTo>
                  <a:cubicBezTo>
                    <a:pt x="131012" y="286368"/>
                    <a:pt x="117433" y="282407"/>
                    <a:pt x="88733" y="276029"/>
                  </a:cubicBezTo>
                  <a:cubicBezTo>
                    <a:pt x="82199" y="274577"/>
                    <a:pt x="76247" y="270992"/>
                    <a:pt x="69683" y="269679"/>
                  </a:cubicBezTo>
                  <a:cubicBezTo>
                    <a:pt x="55007" y="266744"/>
                    <a:pt x="40050" y="265446"/>
                    <a:pt x="25233" y="263329"/>
                  </a:cubicBezTo>
                  <a:cubicBezTo>
                    <a:pt x="23116" y="256979"/>
                    <a:pt x="18883" y="250972"/>
                    <a:pt x="18883" y="244279"/>
                  </a:cubicBezTo>
                  <a:cubicBezTo>
                    <a:pt x="18883" y="226328"/>
                    <a:pt x="32953" y="189370"/>
                    <a:pt x="37933" y="174429"/>
                  </a:cubicBezTo>
                  <a:lnTo>
                    <a:pt x="44283" y="155379"/>
                  </a:lnTo>
                  <a:cubicBezTo>
                    <a:pt x="43912" y="149070"/>
                    <a:pt x="48148" y="61510"/>
                    <a:pt x="31583" y="28379"/>
                  </a:cubicBezTo>
                  <a:cubicBezTo>
                    <a:pt x="24403" y="14019"/>
                    <a:pt x="-14984" y="12504"/>
                    <a:pt x="6183" y="93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val 18"/>
            <p:cNvSpPr/>
            <p:nvPr/>
          </p:nvSpPr>
          <p:spPr>
            <a:xfrm>
              <a:off x="8349419" y="1563134"/>
              <a:ext cx="116815" cy="1133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val 19"/>
            <p:cNvSpPr/>
            <p:nvPr/>
          </p:nvSpPr>
          <p:spPr>
            <a:xfrm>
              <a:off x="8074186" y="1484784"/>
              <a:ext cx="224025" cy="1988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val 20"/>
            <p:cNvSpPr/>
            <p:nvPr/>
          </p:nvSpPr>
          <p:spPr>
            <a:xfrm>
              <a:off x="7816180" y="1548451"/>
              <a:ext cx="202001" cy="135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val 21"/>
            <p:cNvSpPr/>
            <p:nvPr/>
          </p:nvSpPr>
          <p:spPr>
            <a:xfrm>
              <a:off x="7570130" y="1484784"/>
              <a:ext cx="224025" cy="1988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9450" y="1438293"/>
              <a:ext cx="1008112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AAB0B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 err="1"/>
                <a:t>Silicon</a:t>
              </a:r>
              <a:r>
                <a:rPr lang="es-ES" sz="900" dirty="0"/>
                <a:t> </a:t>
              </a:r>
              <a:r>
                <a:rPr lang="es-ES" sz="900" dirty="0" err="1"/>
                <a:t>substrate</a:t>
              </a:r>
              <a:endParaRPr lang="es-ES" sz="9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2691" y="1950948"/>
              <a:ext cx="1008112" cy="253916"/>
            </a:xfrm>
            <a:prstGeom prst="rect">
              <a:avLst/>
            </a:prstGeom>
            <a:solidFill>
              <a:srgbClr val="BCDAFC"/>
            </a:solidFill>
            <a:ln>
              <a:solidFill>
                <a:srgbClr val="BCDAF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000" dirty="0" err="1"/>
                <a:t>Glass</a:t>
              </a:r>
              <a:r>
                <a:rPr lang="es-ES" sz="1000" dirty="0"/>
                <a:t> </a:t>
              </a:r>
              <a:r>
                <a:rPr lang="es-ES" sz="1000" dirty="0" err="1"/>
                <a:t>substrate</a:t>
              </a:r>
              <a:endParaRPr lang="es-ES" sz="1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777602" y="1766646"/>
              <a:ext cx="1008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236186" y="1843716"/>
              <a:ext cx="952106" cy="1541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Sub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6186" y="1657193"/>
              <a:ext cx="952106" cy="1641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AZO layer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57835" y="1527927"/>
              <a:ext cx="7889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 err="1"/>
                <a:t>Sputtering</a:t>
              </a:r>
              <a:endParaRPr lang="es-ES" sz="1400" dirty="0"/>
            </a:p>
            <a:p>
              <a:pPr algn="ctr"/>
              <a:endParaRPr lang="es-ES" sz="400" dirty="0"/>
            </a:p>
            <a:p>
              <a:pPr algn="ctr"/>
              <a:r>
                <a:rPr lang="es-ES" sz="1100" dirty="0" err="1"/>
                <a:t>deposition</a:t>
              </a:r>
              <a:endParaRPr lang="es-ES" sz="11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14124" y="1851705"/>
              <a:ext cx="952106" cy="1541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Sub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14124" y="1665182"/>
              <a:ext cx="952106" cy="1641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AZO layer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53373" y="1537285"/>
              <a:ext cx="9076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 err="1" smtClean="0"/>
                <a:t>Galium</a:t>
              </a:r>
              <a:endParaRPr lang="es-ES" sz="1400" dirty="0" smtClean="0"/>
            </a:p>
            <a:p>
              <a:pPr algn="ctr"/>
              <a:endParaRPr lang="es-ES" sz="400" dirty="0" smtClean="0"/>
            </a:p>
            <a:p>
              <a:pPr algn="ctr"/>
              <a:r>
                <a:rPr lang="es-ES" sz="1100" dirty="0" err="1" smtClean="0"/>
                <a:t>Evaporation</a:t>
              </a:r>
              <a:r>
                <a:rPr lang="es-ES" sz="1100" dirty="0" smtClean="0"/>
                <a:t> </a:t>
              </a:r>
              <a:endParaRPr lang="es-ES" sz="11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962178" y="2302274"/>
              <a:ext cx="10580" cy="7011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016845" y="2281541"/>
              <a:ext cx="11705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/>
                <a:t>AZO</a:t>
              </a:r>
            </a:p>
            <a:p>
              <a:pPr algn="ctr"/>
              <a:r>
                <a:rPr lang="es-ES" sz="1100" dirty="0" err="1"/>
                <a:t>a</a:t>
              </a:r>
              <a:r>
                <a:rPr lang="es-ES" sz="1100" dirty="0" err="1" smtClean="0"/>
                <a:t>ttack</a:t>
              </a:r>
              <a:r>
                <a:rPr lang="es-ES" sz="1100" dirty="0" smtClean="0"/>
                <a:t> (40’’)</a:t>
              </a:r>
            </a:p>
            <a:p>
              <a:pPr algn="ctr"/>
              <a:r>
                <a:rPr lang="es-ES" sz="1100" dirty="0" smtClean="0"/>
                <a:t>+</a:t>
              </a:r>
              <a:endParaRPr lang="es-ES" sz="1100" dirty="0"/>
            </a:p>
            <a:p>
              <a:pPr algn="ctr"/>
              <a:r>
                <a:rPr lang="es-ES" sz="1100" dirty="0" err="1" smtClean="0"/>
                <a:t>Water</a:t>
              </a:r>
              <a:r>
                <a:rPr lang="es-ES" sz="1100" dirty="0" smtClean="0"/>
                <a:t> </a:t>
              </a:r>
              <a:r>
                <a:rPr lang="es-ES" sz="1100" dirty="0" err="1" smtClean="0"/>
                <a:t>wash</a:t>
              </a:r>
              <a:r>
                <a:rPr lang="es-ES" sz="1100" dirty="0" smtClean="0"/>
                <a:t> (10’)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8421427" y="3409659"/>
              <a:ext cx="116815" cy="1133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Oval 43"/>
            <p:cNvSpPr/>
            <p:nvPr/>
          </p:nvSpPr>
          <p:spPr>
            <a:xfrm>
              <a:off x="8146194" y="3380925"/>
              <a:ext cx="224025" cy="1988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Oval 44"/>
            <p:cNvSpPr/>
            <p:nvPr/>
          </p:nvSpPr>
          <p:spPr>
            <a:xfrm>
              <a:off x="7888188" y="3394977"/>
              <a:ext cx="202001" cy="135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Oval 45"/>
            <p:cNvSpPr/>
            <p:nvPr/>
          </p:nvSpPr>
          <p:spPr>
            <a:xfrm>
              <a:off x="7642138" y="3360845"/>
              <a:ext cx="224025" cy="1988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86132" y="3698230"/>
              <a:ext cx="952106" cy="1541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Sub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6733" y="3356992"/>
              <a:ext cx="12057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 err="1" smtClean="0"/>
                <a:t>Ultrasonication</a:t>
              </a:r>
              <a:r>
                <a:rPr lang="es-ES" sz="1100" dirty="0" smtClean="0"/>
                <a:t> of</a:t>
              </a:r>
            </a:p>
            <a:p>
              <a:pPr algn="ctr"/>
              <a:endParaRPr lang="es-ES" sz="1100" dirty="0"/>
            </a:p>
            <a:p>
              <a:pPr algn="ctr"/>
              <a:r>
                <a:rPr lang="es-ES" sz="1100" dirty="0" smtClean="0"/>
                <a:t>1.5 </a:t>
              </a:r>
              <a:r>
                <a:rPr lang="es-ES" sz="1100" dirty="0" err="1" smtClean="0"/>
                <a:t>mL</a:t>
              </a:r>
              <a:r>
                <a:rPr lang="es-ES" sz="1100" dirty="0" smtClean="0"/>
                <a:t> of </a:t>
              </a:r>
              <a:r>
                <a:rPr lang="es-ES" sz="1100" dirty="0" err="1" smtClean="0"/>
                <a:t>solvent</a:t>
              </a:r>
              <a:endParaRPr lang="es-ES" sz="1100" dirty="0"/>
            </a:p>
          </p:txBody>
        </p:sp>
        <p:grpSp>
          <p:nvGrpSpPr>
            <p:cNvPr id="49" name="Group 48"/>
            <p:cNvGrpSpPr/>
            <p:nvPr/>
          </p:nvGrpSpPr>
          <p:grpSpPr>
            <a:xfrm rot="1077083">
              <a:off x="5509885" y="3234406"/>
              <a:ext cx="286067" cy="856398"/>
              <a:chOff x="4067944" y="3212976"/>
              <a:chExt cx="504056" cy="18002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067944" y="3212976"/>
                <a:ext cx="504056" cy="1800200"/>
                <a:chOff x="3995936" y="3212976"/>
                <a:chExt cx="648072" cy="1800200"/>
              </a:xfrm>
            </p:grpSpPr>
            <p:sp>
              <p:nvSpPr>
                <p:cNvPr id="52" name="Isosceles Triangle 51"/>
                <p:cNvSpPr/>
                <p:nvPr/>
              </p:nvSpPr>
              <p:spPr>
                <a:xfrm rot="10800000">
                  <a:off x="4077658" y="4581128"/>
                  <a:ext cx="494342" cy="432048"/>
                </a:xfrm>
                <a:prstGeom prst="triangle">
                  <a:avLst/>
                </a:prstGeom>
                <a:noFill/>
                <a:ln>
                  <a:solidFill>
                    <a:srgbClr val="AA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Flowchart: Terminator 52"/>
                <p:cNvSpPr/>
                <p:nvPr/>
              </p:nvSpPr>
              <p:spPr>
                <a:xfrm>
                  <a:off x="3995936" y="3212976"/>
                  <a:ext cx="648072" cy="1368152"/>
                </a:xfrm>
                <a:prstGeom prst="flowChartTerminator">
                  <a:avLst/>
                </a:prstGeom>
                <a:noFill/>
                <a:ln>
                  <a:solidFill>
                    <a:srgbClr val="AA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4139952" y="4581128"/>
                <a:ext cx="36004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 rot="17824642">
              <a:off x="5492185" y="3656716"/>
              <a:ext cx="386067" cy="355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5636160" y="3471633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Oval 55"/>
            <p:cNvSpPr/>
            <p:nvPr/>
          </p:nvSpPr>
          <p:spPr>
            <a:xfrm flipV="1">
              <a:off x="5609901" y="3561398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5518206" y="3668473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5584747" y="3656791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Oval 58"/>
            <p:cNvSpPr/>
            <p:nvPr/>
          </p:nvSpPr>
          <p:spPr>
            <a:xfrm flipV="1">
              <a:off x="5518205" y="3843188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5533833" y="3929722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5516053" y="3747782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5569393" y="3517112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609547" y="3355379"/>
              <a:ext cx="263285" cy="76097"/>
            </a:xfrm>
            <a:custGeom>
              <a:avLst/>
              <a:gdLst>
                <a:gd name="connsiteX0" fmla="*/ 0 w 309562"/>
                <a:gd name="connsiteY0" fmla="*/ 19050 h 100025"/>
                <a:gd name="connsiteX1" fmla="*/ 33337 w 309562"/>
                <a:gd name="connsiteY1" fmla="*/ 14288 h 100025"/>
                <a:gd name="connsiteX2" fmla="*/ 42862 w 309562"/>
                <a:gd name="connsiteY2" fmla="*/ 0 h 100025"/>
                <a:gd name="connsiteX3" fmla="*/ 52387 w 309562"/>
                <a:gd name="connsiteY3" fmla="*/ 14288 h 100025"/>
                <a:gd name="connsiteX4" fmla="*/ 80962 w 309562"/>
                <a:gd name="connsiteY4" fmla="*/ 28575 h 100025"/>
                <a:gd name="connsiteX5" fmla="*/ 109537 w 309562"/>
                <a:gd name="connsiteY5" fmla="*/ 23813 h 100025"/>
                <a:gd name="connsiteX6" fmla="*/ 138112 w 309562"/>
                <a:gd name="connsiteY6" fmla="*/ 38100 h 100025"/>
                <a:gd name="connsiteX7" fmla="*/ 171450 w 309562"/>
                <a:gd name="connsiteY7" fmla="*/ 33338 h 100025"/>
                <a:gd name="connsiteX8" fmla="*/ 176212 w 309562"/>
                <a:gd name="connsiteY8" fmla="*/ 38100 h 100025"/>
                <a:gd name="connsiteX9" fmla="*/ 180975 w 309562"/>
                <a:gd name="connsiteY9" fmla="*/ 66675 h 100025"/>
                <a:gd name="connsiteX10" fmla="*/ 214312 w 309562"/>
                <a:gd name="connsiteY10" fmla="*/ 61913 h 100025"/>
                <a:gd name="connsiteX11" fmla="*/ 247650 w 309562"/>
                <a:gd name="connsiteY11" fmla="*/ 52388 h 100025"/>
                <a:gd name="connsiteX12" fmla="*/ 257175 w 309562"/>
                <a:gd name="connsiteY12" fmla="*/ 38100 h 100025"/>
                <a:gd name="connsiteX13" fmla="*/ 252412 w 309562"/>
                <a:gd name="connsiteY13" fmla="*/ 52388 h 100025"/>
                <a:gd name="connsiteX14" fmla="*/ 257175 w 309562"/>
                <a:gd name="connsiteY14" fmla="*/ 71438 h 100025"/>
                <a:gd name="connsiteX15" fmla="*/ 271462 w 309562"/>
                <a:gd name="connsiteY15" fmla="*/ 76200 h 100025"/>
                <a:gd name="connsiteX16" fmla="*/ 295275 w 309562"/>
                <a:gd name="connsiteY16" fmla="*/ 80963 h 100025"/>
                <a:gd name="connsiteX17" fmla="*/ 290512 w 309562"/>
                <a:gd name="connsiteY17" fmla="*/ 95250 h 100025"/>
                <a:gd name="connsiteX18" fmla="*/ 309562 w 309562"/>
                <a:gd name="connsiteY18" fmla="*/ 100013 h 1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9562" h="100025">
                  <a:moveTo>
                    <a:pt x="0" y="19050"/>
                  </a:moveTo>
                  <a:cubicBezTo>
                    <a:pt x="11112" y="17463"/>
                    <a:pt x="23079" y="18847"/>
                    <a:pt x="33337" y="14288"/>
                  </a:cubicBezTo>
                  <a:cubicBezTo>
                    <a:pt x="38568" y="11963"/>
                    <a:pt x="37138" y="0"/>
                    <a:pt x="42862" y="0"/>
                  </a:cubicBezTo>
                  <a:cubicBezTo>
                    <a:pt x="48586" y="0"/>
                    <a:pt x="48340" y="10241"/>
                    <a:pt x="52387" y="14288"/>
                  </a:cubicBezTo>
                  <a:cubicBezTo>
                    <a:pt x="61619" y="23520"/>
                    <a:pt x="69342" y="24702"/>
                    <a:pt x="80962" y="28575"/>
                  </a:cubicBezTo>
                  <a:cubicBezTo>
                    <a:pt x="90487" y="26988"/>
                    <a:pt x="99881" y="23813"/>
                    <a:pt x="109537" y="23813"/>
                  </a:cubicBezTo>
                  <a:cubicBezTo>
                    <a:pt x="119398" y="23813"/>
                    <a:pt x="130886" y="33283"/>
                    <a:pt x="138112" y="38100"/>
                  </a:cubicBezTo>
                  <a:cubicBezTo>
                    <a:pt x="149225" y="36513"/>
                    <a:pt x="160698" y="36564"/>
                    <a:pt x="171450" y="33338"/>
                  </a:cubicBezTo>
                  <a:cubicBezTo>
                    <a:pt x="184678" y="29370"/>
                    <a:pt x="194733" y="10319"/>
                    <a:pt x="176212" y="38100"/>
                  </a:cubicBezTo>
                  <a:cubicBezTo>
                    <a:pt x="177800" y="47625"/>
                    <a:pt x="172786" y="61557"/>
                    <a:pt x="180975" y="66675"/>
                  </a:cubicBezTo>
                  <a:cubicBezTo>
                    <a:pt x="190494" y="72624"/>
                    <a:pt x="203268" y="63921"/>
                    <a:pt x="214312" y="61913"/>
                  </a:cubicBezTo>
                  <a:cubicBezTo>
                    <a:pt x="227461" y="59522"/>
                    <a:pt x="235414" y="56466"/>
                    <a:pt x="247650" y="52388"/>
                  </a:cubicBezTo>
                  <a:cubicBezTo>
                    <a:pt x="250825" y="47625"/>
                    <a:pt x="251451" y="38100"/>
                    <a:pt x="257175" y="38100"/>
                  </a:cubicBezTo>
                  <a:cubicBezTo>
                    <a:pt x="262195" y="38100"/>
                    <a:pt x="252412" y="47368"/>
                    <a:pt x="252412" y="52388"/>
                  </a:cubicBezTo>
                  <a:cubicBezTo>
                    <a:pt x="252412" y="58933"/>
                    <a:pt x="253086" y="66327"/>
                    <a:pt x="257175" y="71438"/>
                  </a:cubicBezTo>
                  <a:cubicBezTo>
                    <a:pt x="260311" y="75358"/>
                    <a:pt x="266592" y="74982"/>
                    <a:pt x="271462" y="76200"/>
                  </a:cubicBezTo>
                  <a:cubicBezTo>
                    <a:pt x="279315" y="78163"/>
                    <a:pt x="287337" y="79375"/>
                    <a:pt x="295275" y="80963"/>
                  </a:cubicBezTo>
                  <a:cubicBezTo>
                    <a:pt x="293687" y="85725"/>
                    <a:pt x="288267" y="90760"/>
                    <a:pt x="290512" y="95250"/>
                  </a:cubicBezTo>
                  <a:cubicBezTo>
                    <a:pt x="293144" y="100515"/>
                    <a:pt x="303941" y="100013"/>
                    <a:pt x="309562" y="1000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557687" y="3174051"/>
              <a:ext cx="107420" cy="61888"/>
            </a:xfrm>
            <a:custGeom>
              <a:avLst/>
              <a:gdLst>
                <a:gd name="connsiteX0" fmla="*/ 0 w 138112"/>
                <a:gd name="connsiteY0" fmla="*/ 81430 h 81430"/>
                <a:gd name="connsiteX1" fmla="*/ 23812 w 138112"/>
                <a:gd name="connsiteY1" fmla="*/ 48092 h 81430"/>
                <a:gd name="connsiteX2" fmla="*/ 38100 w 138112"/>
                <a:gd name="connsiteY2" fmla="*/ 33805 h 81430"/>
                <a:gd name="connsiteX3" fmla="*/ 66675 w 138112"/>
                <a:gd name="connsiteY3" fmla="*/ 24280 h 81430"/>
                <a:gd name="connsiteX4" fmla="*/ 109537 w 138112"/>
                <a:gd name="connsiteY4" fmla="*/ 467 h 81430"/>
                <a:gd name="connsiteX5" fmla="*/ 138112 w 138112"/>
                <a:gd name="connsiteY5" fmla="*/ 467 h 8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12" h="81430">
                  <a:moveTo>
                    <a:pt x="0" y="81430"/>
                  </a:moveTo>
                  <a:cubicBezTo>
                    <a:pt x="14846" y="44314"/>
                    <a:pt x="272" y="67708"/>
                    <a:pt x="23812" y="48092"/>
                  </a:cubicBezTo>
                  <a:cubicBezTo>
                    <a:pt x="28986" y="43780"/>
                    <a:pt x="32212" y="37076"/>
                    <a:pt x="38100" y="33805"/>
                  </a:cubicBezTo>
                  <a:cubicBezTo>
                    <a:pt x="46877" y="28929"/>
                    <a:pt x="66675" y="24280"/>
                    <a:pt x="66675" y="24280"/>
                  </a:cubicBezTo>
                  <a:cubicBezTo>
                    <a:pt x="76485" y="17740"/>
                    <a:pt x="94451" y="2143"/>
                    <a:pt x="109537" y="467"/>
                  </a:cubicBezTo>
                  <a:cubicBezTo>
                    <a:pt x="119004" y="-585"/>
                    <a:pt x="128587" y="467"/>
                    <a:pt x="138112" y="46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28109" y="3141944"/>
              <a:ext cx="107420" cy="61888"/>
            </a:xfrm>
            <a:custGeom>
              <a:avLst/>
              <a:gdLst>
                <a:gd name="connsiteX0" fmla="*/ 0 w 138112"/>
                <a:gd name="connsiteY0" fmla="*/ 81430 h 81430"/>
                <a:gd name="connsiteX1" fmla="*/ 23812 w 138112"/>
                <a:gd name="connsiteY1" fmla="*/ 48092 h 81430"/>
                <a:gd name="connsiteX2" fmla="*/ 38100 w 138112"/>
                <a:gd name="connsiteY2" fmla="*/ 33805 h 81430"/>
                <a:gd name="connsiteX3" fmla="*/ 66675 w 138112"/>
                <a:gd name="connsiteY3" fmla="*/ 24280 h 81430"/>
                <a:gd name="connsiteX4" fmla="*/ 109537 w 138112"/>
                <a:gd name="connsiteY4" fmla="*/ 467 h 81430"/>
                <a:gd name="connsiteX5" fmla="*/ 138112 w 138112"/>
                <a:gd name="connsiteY5" fmla="*/ 467 h 8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12" h="81430">
                  <a:moveTo>
                    <a:pt x="0" y="81430"/>
                  </a:moveTo>
                  <a:cubicBezTo>
                    <a:pt x="14846" y="44314"/>
                    <a:pt x="272" y="67708"/>
                    <a:pt x="23812" y="48092"/>
                  </a:cubicBezTo>
                  <a:cubicBezTo>
                    <a:pt x="28986" y="43780"/>
                    <a:pt x="32212" y="37076"/>
                    <a:pt x="38100" y="33805"/>
                  </a:cubicBezTo>
                  <a:cubicBezTo>
                    <a:pt x="46877" y="28929"/>
                    <a:pt x="66675" y="24280"/>
                    <a:pt x="66675" y="24280"/>
                  </a:cubicBezTo>
                  <a:cubicBezTo>
                    <a:pt x="76485" y="17740"/>
                    <a:pt x="94451" y="2143"/>
                    <a:pt x="109537" y="467"/>
                  </a:cubicBezTo>
                  <a:cubicBezTo>
                    <a:pt x="119004" y="-585"/>
                    <a:pt x="128587" y="467"/>
                    <a:pt x="138112" y="46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6" name="Group 65"/>
            <p:cNvGrpSpPr/>
            <p:nvPr/>
          </p:nvGrpSpPr>
          <p:grpSpPr>
            <a:xfrm rot="10527581">
              <a:off x="5650393" y="3982349"/>
              <a:ext cx="137000" cy="93994"/>
              <a:chOff x="4362127" y="3777400"/>
              <a:chExt cx="176142" cy="123676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4400157" y="3819646"/>
                <a:ext cx="138112" cy="81430"/>
              </a:xfrm>
              <a:custGeom>
                <a:avLst/>
                <a:gdLst>
                  <a:gd name="connsiteX0" fmla="*/ 0 w 138112"/>
                  <a:gd name="connsiteY0" fmla="*/ 81430 h 81430"/>
                  <a:gd name="connsiteX1" fmla="*/ 23812 w 138112"/>
                  <a:gd name="connsiteY1" fmla="*/ 48092 h 81430"/>
                  <a:gd name="connsiteX2" fmla="*/ 38100 w 138112"/>
                  <a:gd name="connsiteY2" fmla="*/ 33805 h 81430"/>
                  <a:gd name="connsiteX3" fmla="*/ 66675 w 138112"/>
                  <a:gd name="connsiteY3" fmla="*/ 24280 h 81430"/>
                  <a:gd name="connsiteX4" fmla="*/ 109537 w 138112"/>
                  <a:gd name="connsiteY4" fmla="*/ 467 h 81430"/>
                  <a:gd name="connsiteX5" fmla="*/ 138112 w 138112"/>
                  <a:gd name="connsiteY5" fmla="*/ 467 h 8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12" h="81430">
                    <a:moveTo>
                      <a:pt x="0" y="81430"/>
                    </a:moveTo>
                    <a:cubicBezTo>
                      <a:pt x="14846" y="44314"/>
                      <a:pt x="272" y="67708"/>
                      <a:pt x="23812" y="48092"/>
                    </a:cubicBezTo>
                    <a:cubicBezTo>
                      <a:pt x="28986" y="43780"/>
                      <a:pt x="32212" y="37076"/>
                      <a:pt x="38100" y="33805"/>
                    </a:cubicBezTo>
                    <a:cubicBezTo>
                      <a:pt x="46877" y="28929"/>
                      <a:pt x="66675" y="24280"/>
                      <a:pt x="66675" y="24280"/>
                    </a:cubicBezTo>
                    <a:cubicBezTo>
                      <a:pt x="76485" y="17740"/>
                      <a:pt x="94451" y="2143"/>
                      <a:pt x="109537" y="467"/>
                    </a:cubicBezTo>
                    <a:cubicBezTo>
                      <a:pt x="119004" y="-585"/>
                      <a:pt x="128587" y="467"/>
                      <a:pt x="138112" y="46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362127" y="3777400"/>
                <a:ext cx="138112" cy="81430"/>
              </a:xfrm>
              <a:custGeom>
                <a:avLst/>
                <a:gdLst>
                  <a:gd name="connsiteX0" fmla="*/ 0 w 138112"/>
                  <a:gd name="connsiteY0" fmla="*/ 81430 h 81430"/>
                  <a:gd name="connsiteX1" fmla="*/ 23812 w 138112"/>
                  <a:gd name="connsiteY1" fmla="*/ 48092 h 81430"/>
                  <a:gd name="connsiteX2" fmla="*/ 38100 w 138112"/>
                  <a:gd name="connsiteY2" fmla="*/ 33805 h 81430"/>
                  <a:gd name="connsiteX3" fmla="*/ 66675 w 138112"/>
                  <a:gd name="connsiteY3" fmla="*/ 24280 h 81430"/>
                  <a:gd name="connsiteX4" fmla="*/ 109537 w 138112"/>
                  <a:gd name="connsiteY4" fmla="*/ 467 h 81430"/>
                  <a:gd name="connsiteX5" fmla="*/ 138112 w 138112"/>
                  <a:gd name="connsiteY5" fmla="*/ 467 h 8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12" h="81430">
                    <a:moveTo>
                      <a:pt x="0" y="81430"/>
                    </a:moveTo>
                    <a:cubicBezTo>
                      <a:pt x="14846" y="44314"/>
                      <a:pt x="272" y="67708"/>
                      <a:pt x="23812" y="48092"/>
                    </a:cubicBezTo>
                    <a:cubicBezTo>
                      <a:pt x="28986" y="43780"/>
                      <a:pt x="32212" y="37076"/>
                      <a:pt x="38100" y="33805"/>
                    </a:cubicBezTo>
                    <a:cubicBezTo>
                      <a:pt x="46877" y="28929"/>
                      <a:pt x="66675" y="24280"/>
                      <a:pt x="66675" y="24280"/>
                    </a:cubicBezTo>
                    <a:cubicBezTo>
                      <a:pt x="76485" y="17740"/>
                      <a:pt x="94451" y="2143"/>
                      <a:pt x="109537" y="467"/>
                    </a:cubicBezTo>
                    <a:cubicBezTo>
                      <a:pt x="119004" y="-585"/>
                      <a:pt x="128587" y="467"/>
                      <a:pt x="138112" y="46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H="1">
              <a:off x="4164164" y="3681700"/>
              <a:ext cx="1008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139952" y="3388092"/>
              <a:ext cx="115288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/>
                <a:t>Ga </a:t>
              </a:r>
              <a:r>
                <a:rPr lang="es-ES" sz="1100" dirty="0" err="1"/>
                <a:t>NPs</a:t>
              </a:r>
              <a:endParaRPr lang="es-ES" sz="1100" dirty="0"/>
            </a:p>
            <a:p>
              <a:pPr algn="ctr"/>
              <a:endParaRPr lang="es-ES" sz="1100" dirty="0"/>
            </a:p>
            <a:p>
              <a:pPr algn="ctr"/>
              <a:r>
                <a:rPr lang="es-ES" sz="1100" dirty="0" err="1"/>
                <a:t>colloidal</a:t>
              </a:r>
              <a:r>
                <a:rPr lang="es-ES" sz="1100" dirty="0"/>
                <a:t> </a:t>
              </a:r>
              <a:r>
                <a:rPr lang="es-ES" sz="1100" dirty="0" err="1"/>
                <a:t>solution</a:t>
              </a:r>
              <a:endParaRPr lang="es-ES" sz="11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25311" y="1626299"/>
              <a:ext cx="300723" cy="280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or</a:t>
              </a:r>
              <a:endParaRPr lang="es-ES" dirty="0"/>
            </a:p>
          </p:txBody>
        </p:sp>
        <p:grpSp>
          <p:nvGrpSpPr>
            <p:cNvPr id="72" name="Group 71"/>
            <p:cNvGrpSpPr/>
            <p:nvPr/>
          </p:nvGrpSpPr>
          <p:grpSpPr>
            <a:xfrm rot="20597256">
              <a:off x="3592774" y="3235487"/>
              <a:ext cx="286067" cy="856398"/>
              <a:chOff x="1865786" y="3512739"/>
              <a:chExt cx="367800" cy="1126840"/>
            </a:xfrm>
          </p:grpSpPr>
          <p:grpSp>
            <p:nvGrpSpPr>
              <p:cNvPr id="73" name="Group 72"/>
              <p:cNvGrpSpPr/>
              <p:nvPr/>
            </p:nvGrpSpPr>
            <p:grpSpPr>
              <a:xfrm rot="1077083">
                <a:off x="1865786" y="3512739"/>
                <a:ext cx="367800" cy="1126840"/>
                <a:chOff x="4067944" y="3212976"/>
                <a:chExt cx="504056" cy="1800200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4067944" y="3212976"/>
                  <a:ext cx="504056" cy="1800200"/>
                  <a:chOff x="3995936" y="3212976"/>
                  <a:chExt cx="648072" cy="1800200"/>
                </a:xfrm>
              </p:grpSpPr>
              <p:sp>
                <p:nvSpPr>
                  <p:cNvPr id="84" name="Isosceles Triangle 83"/>
                  <p:cNvSpPr/>
                  <p:nvPr/>
                </p:nvSpPr>
                <p:spPr>
                  <a:xfrm rot="10800000">
                    <a:off x="4077658" y="4581128"/>
                    <a:ext cx="494342" cy="432048"/>
                  </a:xfrm>
                  <a:prstGeom prst="triangle">
                    <a:avLst/>
                  </a:prstGeom>
                  <a:noFill/>
                  <a:ln>
                    <a:solidFill>
                      <a:srgbClr val="AA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5" name="Flowchart: Terminator 84"/>
                  <p:cNvSpPr/>
                  <p:nvPr/>
                </p:nvSpPr>
                <p:spPr>
                  <a:xfrm>
                    <a:off x="3995936" y="3212976"/>
                    <a:ext cx="648072" cy="1368152"/>
                  </a:xfrm>
                  <a:prstGeom prst="flowChartTerminator">
                    <a:avLst/>
                  </a:prstGeom>
                  <a:noFill/>
                  <a:ln>
                    <a:solidFill>
                      <a:srgbClr val="AA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139952" y="4581128"/>
                  <a:ext cx="360040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Oval 73"/>
              <p:cNvSpPr/>
              <p:nvPr/>
            </p:nvSpPr>
            <p:spPr>
              <a:xfrm flipV="1">
                <a:off x="2028133" y="382487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Oval 74"/>
              <p:cNvSpPr/>
              <p:nvPr/>
            </p:nvSpPr>
            <p:spPr>
              <a:xfrm flipV="1">
                <a:off x="1994372" y="394298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Oval 75"/>
              <p:cNvSpPr/>
              <p:nvPr/>
            </p:nvSpPr>
            <p:spPr>
              <a:xfrm flipV="1">
                <a:off x="1876479" y="408387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Oval 76"/>
              <p:cNvSpPr/>
              <p:nvPr/>
            </p:nvSpPr>
            <p:spPr>
              <a:xfrm flipV="1">
                <a:off x="1962031" y="406850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Oval 77"/>
              <p:cNvSpPr/>
              <p:nvPr/>
            </p:nvSpPr>
            <p:spPr>
              <a:xfrm flipV="1">
                <a:off x="1876478" y="431376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" name="Oval 78"/>
              <p:cNvSpPr/>
              <p:nvPr/>
            </p:nvSpPr>
            <p:spPr>
              <a:xfrm flipV="1">
                <a:off x="1896570" y="442762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Oval 79"/>
              <p:cNvSpPr/>
              <p:nvPr/>
            </p:nvSpPr>
            <p:spPr>
              <a:xfrm flipV="1">
                <a:off x="1873710" y="4188228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" name="Oval 80"/>
              <p:cNvSpPr/>
              <p:nvPr/>
            </p:nvSpPr>
            <p:spPr>
              <a:xfrm flipV="1">
                <a:off x="1942289" y="388471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 flipV="1">
              <a:off x="3635896" y="3364030"/>
              <a:ext cx="239869" cy="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 rot="20597256" flipV="1">
              <a:off x="3802946" y="3493668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Oval 88"/>
            <p:cNvSpPr/>
            <p:nvPr/>
          </p:nvSpPr>
          <p:spPr>
            <a:xfrm rot="20597256" flipV="1">
              <a:off x="3747904" y="3715338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Oval 90"/>
            <p:cNvSpPr/>
            <p:nvPr/>
          </p:nvSpPr>
          <p:spPr>
            <a:xfrm rot="20597256" flipV="1">
              <a:off x="3722919" y="3791902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Oval 91"/>
            <p:cNvSpPr/>
            <p:nvPr/>
          </p:nvSpPr>
          <p:spPr>
            <a:xfrm rot="20597256" flipV="1">
              <a:off x="3752383" y="3555986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Oval 92"/>
            <p:cNvSpPr/>
            <p:nvPr/>
          </p:nvSpPr>
          <p:spPr>
            <a:xfrm rot="20597256" flipV="1">
              <a:off x="3717685" y="3876881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Oval 93"/>
            <p:cNvSpPr/>
            <p:nvPr/>
          </p:nvSpPr>
          <p:spPr>
            <a:xfrm rot="20597256" flipV="1">
              <a:off x="3752736" y="3417453"/>
              <a:ext cx="35559" cy="34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87453" y="3401643"/>
              <a:ext cx="93166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 err="1"/>
                <a:t>Drop</a:t>
              </a:r>
              <a:r>
                <a:rPr lang="es-ES" sz="1100" dirty="0"/>
                <a:t> </a:t>
              </a:r>
              <a:r>
                <a:rPr lang="es-ES" sz="1100" dirty="0" smtClean="0"/>
                <a:t>casting </a:t>
              </a:r>
            </a:p>
            <a:p>
              <a:pPr algn="ctr"/>
              <a:endParaRPr lang="es-ES" sz="1100" dirty="0"/>
            </a:p>
            <a:p>
              <a:pPr algn="ctr"/>
              <a:r>
                <a:rPr lang="es-ES" sz="1100" dirty="0" smtClean="0"/>
                <a:t>(1day)</a:t>
              </a:r>
              <a:endParaRPr lang="es-ES" sz="1100" dirty="0"/>
            </a:p>
          </p:txBody>
        </p:sp>
        <p:sp>
          <p:nvSpPr>
            <p:cNvPr id="97" name="Flowchart: Data 96"/>
            <p:cNvSpPr/>
            <p:nvPr/>
          </p:nvSpPr>
          <p:spPr>
            <a:xfrm>
              <a:off x="1259632" y="3576129"/>
              <a:ext cx="1176131" cy="376091"/>
            </a:xfrm>
            <a:prstGeom prst="flowChartInputOutp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701141" y="3650743"/>
              <a:ext cx="35559" cy="193392"/>
              <a:chOff x="5200810" y="5069243"/>
              <a:chExt cx="123236" cy="650230"/>
            </a:xfrm>
          </p:grpSpPr>
          <p:sp>
            <p:nvSpPr>
              <p:cNvPr id="99" name="Oval 98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756954" y="3640766"/>
              <a:ext cx="35559" cy="193392"/>
              <a:chOff x="5200810" y="5069243"/>
              <a:chExt cx="123236" cy="650230"/>
            </a:xfrm>
          </p:grpSpPr>
          <p:sp>
            <p:nvSpPr>
              <p:cNvPr id="108" name="Oval 107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Oval 111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Oval 113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1819784" y="3652309"/>
              <a:ext cx="35559" cy="193392"/>
              <a:chOff x="5200810" y="5069243"/>
              <a:chExt cx="123236" cy="650230"/>
            </a:xfrm>
          </p:grpSpPr>
          <p:sp>
            <p:nvSpPr>
              <p:cNvPr id="117" name="Oval 116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883934" y="3632662"/>
              <a:ext cx="35559" cy="193392"/>
              <a:chOff x="5200810" y="5069243"/>
              <a:chExt cx="123236" cy="650230"/>
            </a:xfrm>
          </p:grpSpPr>
          <p:sp>
            <p:nvSpPr>
              <p:cNvPr id="126" name="Oval 125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Oval 127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Oval 129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2" name="Oval 131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1947196" y="3631096"/>
              <a:ext cx="35559" cy="193392"/>
              <a:chOff x="5200810" y="5069243"/>
              <a:chExt cx="123236" cy="650230"/>
            </a:xfrm>
          </p:grpSpPr>
          <p:sp>
            <p:nvSpPr>
              <p:cNvPr id="135" name="Oval 134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6" name="Oval 135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rot="16200000">
              <a:off x="1835094" y="3519449"/>
              <a:ext cx="34746" cy="197916"/>
              <a:chOff x="5200810" y="5069243"/>
              <a:chExt cx="123236" cy="650230"/>
            </a:xfrm>
          </p:grpSpPr>
          <p:sp>
            <p:nvSpPr>
              <p:cNvPr id="144" name="Oval 143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5" name="Oval 144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7" name="Oval 146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6200000">
              <a:off x="1814959" y="3759877"/>
              <a:ext cx="34746" cy="197916"/>
              <a:chOff x="5200810" y="5069243"/>
              <a:chExt cx="123236" cy="650230"/>
            </a:xfrm>
          </p:grpSpPr>
          <p:sp>
            <p:nvSpPr>
              <p:cNvPr id="153" name="Oval 152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4" name="Oval 153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7" name="Oval 156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9" name="Oval 158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2002022" y="3632662"/>
              <a:ext cx="35559" cy="193392"/>
              <a:chOff x="5200810" y="5069243"/>
              <a:chExt cx="123236" cy="650230"/>
            </a:xfrm>
          </p:grpSpPr>
          <p:sp>
            <p:nvSpPr>
              <p:cNvPr id="162" name="Oval 161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Oval 162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Oval 163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5" name="Oval 164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Oval 168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1651680" y="3674090"/>
              <a:ext cx="35559" cy="193392"/>
              <a:chOff x="5200810" y="5069243"/>
              <a:chExt cx="123236" cy="650230"/>
            </a:xfrm>
          </p:grpSpPr>
          <p:sp>
            <p:nvSpPr>
              <p:cNvPr id="171" name="Oval 170"/>
              <p:cNvSpPr/>
              <p:nvPr/>
            </p:nvSpPr>
            <p:spPr>
              <a:xfrm rot="20597256" flipV="1">
                <a:off x="5271578" y="516952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20597256" flipV="1">
                <a:off x="5273208" y="529235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3" name="Oval 172"/>
              <p:cNvSpPr/>
              <p:nvPr/>
            </p:nvSpPr>
            <p:spPr>
              <a:xfrm rot="20597256" flipV="1">
                <a:off x="5200810" y="5461197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20597256" flipV="1">
                <a:off x="5278327" y="54218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20597256" flipV="1">
                <a:off x="5228167" y="5561939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20597256" flipV="1">
                <a:off x="5206568" y="525152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7" name="Oval 176"/>
              <p:cNvSpPr/>
              <p:nvPr/>
            </p:nvSpPr>
            <p:spPr>
              <a:xfrm rot="20597256" flipV="1">
                <a:off x="5221438" y="567375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20597256" flipV="1">
                <a:off x="5207022" y="5069243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79" name="Straight Arrow Connector 178"/>
            <p:cNvCxnSpPr/>
            <p:nvPr/>
          </p:nvCxnSpPr>
          <p:spPr>
            <a:xfrm flipH="1" flipV="1">
              <a:off x="5999266" y="3667276"/>
              <a:ext cx="1412332" cy="38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5729930" y="1783507"/>
              <a:ext cx="1008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endCxn id="96" idx="1"/>
            </p:cNvCxnSpPr>
            <p:nvPr/>
          </p:nvCxnSpPr>
          <p:spPr>
            <a:xfrm flipH="1">
              <a:off x="2587453" y="3697816"/>
              <a:ext cx="778698" cy="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0" name="Rettangolo 3"/>
          <p:cNvSpPr/>
          <p:nvPr/>
        </p:nvSpPr>
        <p:spPr>
          <a:xfrm>
            <a:off x="9921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it-IT" sz="1200" b="1" dirty="0"/>
          </a:p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 for APD 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Sheffiled APD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Colloidal   Ga NPs</a:t>
            </a:r>
          </a:p>
          <a:p>
            <a:endParaRPr lang="it-IT" sz="1200" dirty="0" smtClean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NPs  effect on APD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Plasmonic lens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36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147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94" y="4043295"/>
            <a:ext cx="4794314" cy="280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97" y="993806"/>
            <a:ext cx="4831656" cy="2863037"/>
          </a:xfrm>
          <a:prstGeom prst="rect">
            <a:avLst/>
          </a:prstGeom>
        </p:spPr>
      </p:pic>
      <p:sp>
        <p:nvSpPr>
          <p:cNvPr id="9" name="CasellaDiTesto 2"/>
          <p:cNvSpPr txBox="1"/>
          <p:nvPr/>
        </p:nvSpPr>
        <p:spPr>
          <a:xfrm>
            <a:off x="899593" y="25460"/>
            <a:ext cx="824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Gallium nanoparticles colloidal </a:t>
            </a:r>
          </a:p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synthesis and investigation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8289" y="2981270"/>
            <a:ext cx="23973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We characterize the </a:t>
            </a:r>
            <a:r>
              <a:rPr lang="es-ES" sz="1400" dirty="0" smtClean="0"/>
              <a:t>Ga </a:t>
            </a:r>
            <a:r>
              <a:rPr lang="es-ES" sz="1400" dirty="0" err="1" smtClean="0"/>
              <a:t>NPs</a:t>
            </a:r>
            <a:r>
              <a:rPr lang="es-ES" sz="1400" dirty="0" smtClean="0"/>
              <a:t> </a:t>
            </a:r>
            <a:r>
              <a:rPr lang="es-ES" sz="1400" dirty="0" err="1" smtClean="0"/>
              <a:t>Abs</a:t>
            </a:r>
            <a:r>
              <a:rPr lang="es-ES" sz="1400" dirty="0" smtClean="0"/>
              <a:t> </a:t>
            </a:r>
            <a:r>
              <a:rPr lang="es-ES" sz="1400" dirty="0" err="1" smtClean="0"/>
              <a:t>spectrum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UV </a:t>
            </a:r>
            <a:r>
              <a:rPr lang="es-ES" sz="1400" dirty="0" err="1" smtClean="0"/>
              <a:t>spectrophotometer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n-US" sz="1400" dirty="0" smtClean="0"/>
              <a:t>A significant absorption change was observe related to the pH value of the aqueous colloidal solution: for high acid or basic pH value of the solution, nanoparticles are less agglomerated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054510" y="2375642"/>
            <a:ext cx="122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Water case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16" y="1117475"/>
            <a:ext cx="752475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149080"/>
            <a:ext cx="790575" cy="7334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852430" y="1765805"/>
            <a:ext cx="313081" cy="131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08971" y="4546802"/>
            <a:ext cx="139279" cy="1348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tangolo 3"/>
          <p:cNvSpPr/>
          <p:nvPr/>
        </p:nvSpPr>
        <p:spPr>
          <a:xfrm>
            <a:off x="9921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it-IT" sz="1200" b="1" dirty="0"/>
          </a:p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 for APD 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Sheffiled APD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Colloidal   Ga NPs</a:t>
            </a:r>
          </a:p>
          <a:p>
            <a:endParaRPr lang="it-IT" sz="1200" dirty="0" smtClean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NPs  effect on APD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Plasmonic lens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36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199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/>
          <p:nvPr/>
        </p:nvSpPr>
        <p:spPr>
          <a:xfrm>
            <a:off x="899593" y="25460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Fabrication of patterns for selective NPs </a:t>
            </a:r>
          </a:p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evaporation </a:t>
            </a:r>
            <a:r>
              <a:rPr lang="it-IT" sz="2800" dirty="0" smtClean="0">
                <a:solidFill>
                  <a:schemeClr val="tx2"/>
                </a:solidFill>
                <a:latin typeface="+mj-lt"/>
              </a:rPr>
              <a:t>on APD stuctures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51625"/>
            <a:ext cx="6516444" cy="2337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1799412" y="4291226"/>
            <a:ext cx="6624736" cy="2018094"/>
            <a:chOff x="86264" y="0"/>
            <a:chExt cx="5400040" cy="138559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4" y="0"/>
              <a:ext cx="5400040" cy="119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288756" y="1224951"/>
              <a:ext cx="5025542" cy="1606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</a:t>
              </a:r>
              <a:r>
                <a:rPr lang="en-US" sz="900" i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9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(1) NPs on top active area (2) NPs on sidewalls area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65926" y="4574290"/>
            <a:ext cx="3258222" cy="144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5249658" y="4756182"/>
            <a:ext cx="3027793" cy="1061586"/>
            <a:chOff x="1691680" y="1664383"/>
            <a:chExt cx="5993678" cy="2124657"/>
          </a:xfrm>
        </p:grpSpPr>
        <p:sp>
          <p:nvSpPr>
            <p:cNvPr id="85" name="Rectangle 84"/>
            <p:cNvSpPr/>
            <p:nvPr/>
          </p:nvSpPr>
          <p:spPr>
            <a:xfrm>
              <a:off x="3479215" y="1668253"/>
              <a:ext cx="154234" cy="32445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858463" y="1664383"/>
              <a:ext cx="176146" cy="32445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056584" y="2856270"/>
              <a:ext cx="212985" cy="212690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338446" y="2937066"/>
              <a:ext cx="100293" cy="112536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534173" y="2880687"/>
              <a:ext cx="174484" cy="158470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792990" y="2859135"/>
              <a:ext cx="212985" cy="212690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Trapezoid 90"/>
            <p:cNvSpPr/>
            <p:nvPr/>
          </p:nvSpPr>
          <p:spPr>
            <a:xfrm>
              <a:off x="3203848" y="1988840"/>
              <a:ext cx="3111537" cy="1258962"/>
            </a:xfrm>
            <a:prstGeom prst="trapezoid">
              <a:avLst>
                <a:gd name="adj" fmla="val 2069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 rot="4522180">
              <a:off x="5769700" y="2421202"/>
              <a:ext cx="997774" cy="178210"/>
              <a:chOff x="7804640" y="4946724"/>
              <a:chExt cx="1575325" cy="300356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7804640" y="4952082"/>
                <a:ext cx="288031" cy="288032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8110416" y="5094680"/>
                <a:ext cx="135632" cy="1524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319716" y="5024090"/>
                <a:ext cx="235965" cy="214606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8628924" y="4946724"/>
                <a:ext cx="288031" cy="288032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934700" y="5089322"/>
                <a:ext cx="135632" cy="1524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144000" y="5018732"/>
                <a:ext cx="235965" cy="214606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6984852">
              <a:off x="2760196" y="2393314"/>
              <a:ext cx="997774" cy="178210"/>
              <a:chOff x="7804640" y="4946724"/>
              <a:chExt cx="1575325" cy="30035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7804640" y="4952082"/>
                <a:ext cx="288031" cy="288032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110416" y="5094680"/>
                <a:ext cx="135632" cy="1524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319716" y="5024090"/>
                <a:ext cx="235965" cy="214606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628924" y="4946724"/>
                <a:ext cx="288031" cy="288032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934700" y="5089322"/>
                <a:ext cx="135632" cy="1524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144000" y="5018732"/>
                <a:ext cx="235965" cy="214606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1802819" y="2930059"/>
              <a:ext cx="100293" cy="112536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930277" y="2982812"/>
              <a:ext cx="84053" cy="45719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Process 95"/>
            <p:cNvSpPr/>
            <p:nvPr/>
          </p:nvSpPr>
          <p:spPr>
            <a:xfrm>
              <a:off x="1691680" y="3068960"/>
              <a:ext cx="5976664" cy="72008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/>
            <p:cNvSpPr/>
            <p:nvPr/>
          </p:nvSpPr>
          <p:spPr>
            <a:xfrm>
              <a:off x="3203848" y="2005090"/>
              <a:ext cx="346103" cy="1109231"/>
            </a:xfrm>
            <a:prstGeom prst="parallelogram">
              <a:avLst>
                <a:gd name="adj" fmla="val 7388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arallelogram 97"/>
            <p:cNvSpPr/>
            <p:nvPr/>
          </p:nvSpPr>
          <p:spPr>
            <a:xfrm flipV="1">
              <a:off x="5954089" y="1998867"/>
              <a:ext cx="346103" cy="1109231"/>
            </a:xfrm>
            <a:prstGeom prst="parallelogram">
              <a:avLst>
                <a:gd name="adj" fmla="val 7388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517388" y="2938002"/>
              <a:ext cx="100293" cy="112536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Oval 99"/>
            <p:cNvSpPr/>
            <p:nvPr/>
          </p:nvSpPr>
          <p:spPr>
            <a:xfrm>
              <a:off x="6730126" y="2902513"/>
              <a:ext cx="174484" cy="158470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81600" y="2853997"/>
              <a:ext cx="212985" cy="212690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2905" y="2930059"/>
              <a:ext cx="100293" cy="112536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7435886" y="2892068"/>
              <a:ext cx="174484" cy="158470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Process 103"/>
            <p:cNvSpPr/>
            <p:nvPr/>
          </p:nvSpPr>
          <p:spPr>
            <a:xfrm>
              <a:off x="1703526" y="3068960"/>
              <a:ext cx="1600259" cy="81367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Process 104"/>
            <p:cNvSpPr/>
            <p:nvPr/>
          </p:nvSpPr>
          <p:spPr>
            <a:xfrm>
              <a:off x="6214469" y="3068960"/>
              <a:ext cx="1470889" cy="94633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lowchart: Process 13"/>
          <p:cNvSpPr/>
          <p:nvPr/>
        </p:nvSpPr>
        <p:spPr>
          <a:xfrm>
            <a:off x="1720697" y="4611003"/>
            <a:ext cx="3312368" cy="139619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89015" y="4756182"/>
            <a:ext cx="2952328" cy="1061586"/>
            <a:chOff x="1858511" y="3752002"/>
            <a:chExt cx="2952328" cy="1241568"/>
          </a:xfrm>
        </p:grpSpPr>
        <p:sp>
          <p:nvSpPr>
            <p:cNvPr id="53" name="Rectangle 52"/>
            <p:cNvSpPr/>
            <p:nvPr/>
          </p:nvSpPr>
          <p:spPr>
            <a:xfrm>
              <a:off x="2741510" y="3843541"/>
              <a:ext cx="76188" cy="1759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16801" y="3841442"/>
              <a:ext cx="87012" cy="1759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12230" y="3892435"/>
              <a:ext cx="105209" cy="11533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551463" y="3936248"/>
              <a:ext cx="49542" cy="6102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648147" y="3905676"/>
              <a:ext cx="86191" cy="85933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775997" y="3893989"/>
              <a:ext cx="105209" cy="11533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9" name="Trapezoid 58"/>
            <p:cNvSpPr/>
            <p:nvPr/>
          </p:nvSpPr>
          <p:spPr>
            <a:xfrm>
              <a:off x="2605486" y="4017384"/>
              <a:ext cx="1537024" cy="682692"/>
            </a:xfrm>
            <a:prstGeom prst="trapezoid">
              <a:avLst>
                <a:gd name="adj" fmla="val 2069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286876" y="3932448"/>
              <a:ext cx="49542" cy="6102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349837" y="3961054"/>
              <a:ext cx="41520" cy="24792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1858511" y="4603096"/>
              <a:ext cx="2952328" cy="390474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875631" y="3949184"/>
              <a:ext cx="49542" cy="6102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Oval 67"/>
            <p:cNvSpPr/>
            <p:nvPr/>
          </p:nvSpPr>
          <p:spPr>
            <a:xfrm>
              <a:off x="2980719" y="3929939"/>
              <a:ext cx="86191" cy="85933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Oval 68"/>
            <p:cNvSpPr/>
            <p:nvPr/>
          </p:nvSpPr>
          <p:spPr>
            <a:xfrm>
              <a:off x="3104941" y="3903631"/>
              <a:ext cx="105209" cy="11533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916801" y="3752002"/>
              <a:ext cx="49542" cy="61024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2767406" y="3793546"/>
              <a:ext cx="41520" cy="24792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Process 14"/>
          <p:cNvSpPr/>
          <p:nvPr/>
        </p:nvSpPr>
        <p:spPr>
          <a:xfrm>
            <a:off x="2195736" y="6381328"/>
            <a:ext cx="169343" cy="36004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2403508" y="6422849"/>
            <a:ext cx="667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Contact</a:t>
            </a:r>
            <a:endParaRPr lang="en-US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232673" y="6424787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 Nanoparticles</a:t>
            </a:r>
            <a:endParaRPr lang="en-US" sz="1200" dirty="0"/>
          </a:p>
        </p:txBody>
      </p:sp>
      <p:sp>
        <p:nvSpPr>
          <p:cNvPr id="123" name="Flowchart: Process 122"/>
          <p:cNvSpPr/>
          <p:nvPr/>
        </p:nvSpPr>
        <p:spPr>
          <a:xfrm>
            <a:off x="6310974" y="6504600"/>
            <a:ext cx="387057" cy="10627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006718" y="6452745"/>
            <a:ext cx="243101" cy="18639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6753286" y="6419237"/>
            <a:ext cx="1218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Passivation layer</a:t>
            </a:r>
            <a:endParaRPr lang="en-US" sz="1200" dirty="0"/>
          </a:p>
        </p:txBody>
      </p:sp>
      <p:sp>
        <p:nvSpPr>
          <p:cNvPr id="127" name="Rettangolo 3"/>
          <p:cNvSpPr/>
          <p:nvPr/>
        </p:nvSpPr>
        <p:spPr>
          <a:xfrm>
            <a:off x="9921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it-IT" sz="1200" dirty="0"/>
          </a:p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 for APD 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Sheffiled APD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6000"/>
                  </a:schemeClr>
                </a:solidFill>
              </a:rPr>
              <a:t>Colloidal   Ga NPs</a:t>
            </a:r>
          </a:p>
          <a:p>
            <a:endParaRPr lang="it-IT" sz="1200" dirty="0" smtClean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NPs  effect on APD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Plasmonic lens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36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0318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/>
          <p:nvPr/>
        </p:nvSpPr>
        <p:spPr>
          <a:xfrm>
            <a:off x="899593" y="25460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  <a:latin typeface="+mj-lt"/>
              </a:rPr>
              <a:t>Plasmonic lens for APD sensor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5373" y="877380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Hole-array permit the extraordinary optical transmission (EOT) thanks to surface plasmonic polariton resonance (SPPR) and localized surface plasmonic resonance (LSPR) </a:t>
            </a:r>
            <a:r>
              <a:rPr lang="en-US" sz="1400" dirty="0" smtClean="0"/>
              <a:t>effects. </a:t>
            </a:r>
            <a:r>
              <a:rPr lang="en-US" sz="1400" dirty="0" smtClean="0"/>
              <a:t>It is possible to take advantage of EOT phenomena to fabricate plasmonic lenses.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55776" y="1700808"/>
            <a:ext cx="5050044" cy="1870808"/>
            <a:chOff x="956253" y="671228"/>
            <a:chExt cx="5608108" cy="20796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53" y="1087098"/>
              <a:ext cx="2484511" cy="1362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884" y="671228"/>
              <a:ext cx="2043477" cy="2079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36142" y="2400000"/>
              <a:ext cx="169469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Hole-array study by Thompson et </a:t>
              </a:r>
              <a:r>
                <a:rPr lang="en-US" sz="800" i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 </a:t>
              </a:r>
              <a:endParaRPr lang="en-US" sz="800" i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05373" y="38610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We are going to investigate the hole-arrays design parameter </a:t>
            </a:r>
            <a:r>
              <a:rPr lang="en-US" sz="1400" dirty="0" smtClean="0"/>
              <a:t>on </a:t>
            </a:r>
            <a:r>
              <a:rPr lang="en-US" sz="1400" dirty="0"/>
              <a:t>different materials like Au, Ga, aluminum zinc oxide (AZO) or zinc </a:t>
            </a:r>
            <a:r>
              <a:rPr lang="en-US" sz="1400" dirty="0" smtClean="0"/>
              <a:t>nitride.</a:t>
            </a:r>
            <a:endParaRPr lang="en-US" sz="1400" dirty="0"/>
          </a:p>
        </p:txBody>
      </p:sp>
      <p:sp>
        <p:nvSpPr>
          <p:cNvPr id="19" name="Rettangolo 3"/>
          <p:cNvSpPr/>
          <p:nvPr/>
        </p:nvSpPr>
        <p:spPr>
          <a:xfrm>
            <a:off x="9921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it-IT" sz="1200" dirty="0"/>
          </a:p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 for APD 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Sheffiled APD</a:t>
            </a: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Colloidal   Ga NPs</a:t>
            </a:r>
          </a:p>
          <a:p>
            <a:endParaRPr lang="it-IT" sz="1200" dirty="0" smtClean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  <a:alpha val="44000"/>
                  </a:schemeClr>
                </a:solidFill>
              </a:rPr>
              <a:t>NPs  effect on APD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44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Plasmonic lens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  <a:alpha val="36000"/>
                </a:schemeClr>
              </a:solidFill>
            </a:endParaRPr>
          </a:p>
          <a:p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720" y="4630792"/>
            <a:ext cx="4894153" cy="21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10060</TotalTime>
  <Words>347</Words>
  <Application>Microsoft Office PowerPoint</Application>
  <PresentationFormat>On-screen Show (4:3)</PresentationFormat>
  <Paragraphs>151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di Office</vt:lpstr>
      <vt:lpstr>PROMIS 2nd workshop   “Modelling and design Photonics”  Cadiz 18-20 May 2016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SPP has larger momentum (smaller wavelength) compared with photon, it can squeeze and compress light into sub wavelength scale. Based on Fourier optics, the ability to confine light into a nanoscale region comes from the fact that SPP wave packet composed of high wave vector to shaping SPP mode in nanoscale regions [36].</dc:title>
  <dc:creator>Flavio89</dc:creator>
  <cp:lastModifiedBy>Flavio</cp:lastModifiedBy>
  <cp:revision>737</cp:revision>
  <dcterms:created xsi:type="dcterms:W3CDTF">2015-07-25T09:44:23Z</dcterms:created>
  <dcterms:modified xsi:type="dcterms:W3CDTF">2016-05-13T09:26:06Z</dcterms:modified>
</cp:coreProperties>
</file>